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9" r:id="rId3"/>
    <p:sldMasterId id="2147483681" r:id="rId4"/>
    <p:sldMasterId id="2147483693" r:id="rId5"/>
    <p:sldMasterId id="2147483705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Arimo" panose="02020500000000000000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Lato Light" panose="020F0302020204030203" charset="0"/>
      <p:regular r:id="rId38"/>
      <p:bold r:id="rId39"/>
      <p:italic r:id="rId40"/>
      <p:boldItalic r:id="rId41"/>
    </p:embeddedFont>
    <p:embeddedFont>
      <p:font typeface="Libre Franklin" panose="02020500000000000000" charset="0"/>
      <p:regular r:id="rId42"/>
      <p:bold r:id="rId43"/>
      <p:italic r:id="rId44"/>
      <p:boldItalic r:id="rId45"/>
    </p:embeddedFont>
    <p:embeddedFont>
      <p:font typeface="PMingLiu" panose="02020500000000000000" pitchFamily="18" charset="-120"/>
      <p:regular r:id="rId46"/>
    </p:embeddedFont>
    <p:embeddedFont>
      <p:font typeface="Roboto Slab Light" panose="02020500000000000000" charset="0"/>
      <p:regular r:id="rId47"/>
      <p:bold r:id="rId48"/>
    </p:embeddedFont>
    <p:embeddedFont>
      <p:font typeface="標楷體" panose="03000509000000000000" pitchFamily="65" charset="-12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Ddv9u+FE80Wpq4CWdSDNHcNQJ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44546A"/>
                </a:solidFill>
              </a:rPr>
              <a:t>11</a:t>
            </a:fld>
            <a:endParaRPr>
              <a:solidFill>
                <a:srgbClr val="44546A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44546A"/>
                </a:solidFill>
              </a:rPr>
              <a:t>12</a:t>
            </a:fld>
            <a:endParaRPr>
              <a:solidFill>
                <a:srgbClr val="44546A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4626597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-187199" y="5045604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0772400" y="5888300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542867" y="6268597"/>
            <a:ext cx="449199" cy="449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11862100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0400728" y="6204409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1295995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704879" y="4679032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11103717" y="6219618"/>
            <a:ext cx="509657" cy="50965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3"/>
          <p:cNvGrpSpPr/>
          <p:nvPr/>
        </p:nvGrpSpPr>
        <p:grpSpPr>
          <a:xfrm>
            <a:off x="205365" y="5458264"/>
            <a:ext cx="678467" cy="638280"/>
            <a:chOff x="5972700" y="2330200"/>
            <a:chExt cx="411625" cy="387275"/>
          </a:xfrm>
        </p:grpSpPr>
        <p:sp>
          <p:nvSpPr>
            <p:cNvPr id="103" name="Google Shape;103;p2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3"/>
          <p:cNvGrpSpPr/>
          <p:nvPr/>
        </p:nvGrpSpPr>
        <p:grpSpPr>
          <a:xfrm>
            <a:off x="6963951" y="1186297"/>
            <a:ext cx="390563" cy="619047"/>
            <a:chOff x="6718575" y="2318625"/>
            <a:chExt cx="256950" cy="407375"/>
          </a:xfrm>
        </p:grpSpPr>
        <p:sp>
          <p:nvSpPr>
            <p:cNvPr id="106" name="Google Shape;106;p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4000"/>
              <a:buChar char="○"/>
              <a:defRPr sz="4000" i="1">
                <a:solidFill>
                  <a:srgbClr val="4A5C65"/>
                </a:solidFill>
              </a:defRPr>
            </a:lvl1pPr>
            <a:lvl2pPr marL="914400" lvl="1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2pPr>
            <a:lvl3pPr marL="1371600" lvl="2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3pPr>
            <a:lvl4pPr marL="1828800" lvl="3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4pPr>
            <a:lvl5pPr marL="2286000" lvl="4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5pPr>
            <a:lvl6pPr marL="2743200" lvl="5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6pPr>
            <a:lvl7pPr marL="3200400" lvl="6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7pPr>
            <a:lvl8pPr marL="3657600" lvl="7" indent="-482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8pPr>
            <a:lvl9pPr marL="4114800" lvl="8" indent="-4826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4000"/>
              <a:buChar char="◦"/>
              <a:defRPr sz="4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</a:pPr>
            <a:r>
              <a:rPr lang="zh-TW" sz="1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3"/>
          <p:cNvSpPr/>
          <p:nvPr/>
        </p:nvSpPr>
        <p:spPr>
          <a:xfrm>
            <a:off x="3608867" y="5163504"/>
            <a:ext cx="1463600" cy="14636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3"/>
          <p:cNvSpPr/>
          <p:nvPr/>
        </p:nvSpPr>
        <p:spPr>
          <a:xfrm>
            <a:off x="2775591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3"/>
          <p:cNvSpPr/>
          <p:nvPr/>
        </p:nvSpPr>
        <p:spPr>
          <a:xfrm>
            <a:off x="3227300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/>
          <p:nvPr/>
        </p:nvSpPr>
        <p:spPr>
          <a:xfrm>
            <a:off x="3149979" y="222684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3"/>
          <p:cNvSpPr/>
          <p:nvPr/>
        </p:nvSpPr>
        <p:spPr>
          <a:xfrm>
            <a:off x="9091280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3"/>
          <p:cNvSpPr/>
          <p:nvPr/>
        </p:nvSpPr>
        <p:spPr>
          <a:xfrm>
            <a:off x="3067482" y="13202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43"/>
          <p:cNvGrpSpPr/>
          <p:nvPr/>
        </p:nvGrpSpPr>
        <p:grpSpPr>
          <a:xfrm>
            <a:off x="4001432" y="5576164"/>
            <a:ext cx="678467" cy="638280"/>
            <a:chOff x="5972700" y="2330200"/>
            <a:chExt cx="411625" cy="387275"/>
          </a:xfrm>
        </p:grpSpPr>
        <p:sp>
          <p:nvSpPr>
            <p:cNvPr id="129" name="Google Shape;129;p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43"/>
          <p:cNvGrpSpPr/>
          <p:nvPr/>
        </p:nvGrpSpPr>
        <p:grpSpPr>
          <a:xfrm>
            <a:off x="7815690" y="675412"/>
            <a:ext cx="699965" cy="1109525"/>
            <a:chOff x="6718575" y="2318625"/>
            <a:chExt cx="256950" cy="407375"/>
          </a:xfrm>
        </p:grpSpPr>
        <p:sp>
          <p:nvSpPr>
            <p:cNvPr id="132" name="Google Shape;132;p4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43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43"/>
          <p:cNvSpPr/>
          <p:nvPr/>
        </p:nvSpPr>
        <p:spPr>
          <a:xfrm>
            <a:off x="3676328" y="1149292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3"/>
          <p:cNvSpPr/>
          <p:nvPr/>
        </p:nvSpPr>
        <p:spPr>
          <a:xfrm>
            <a:off x="4679904" y="6343112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3"/>
          <p:cNvSpPr/>
          <p:nvPr/>
        </p:nvSpPr>
        <p:spPr>
          <a:xfrm>
            <a:off x="7326468" y="5832701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4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4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4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4"/>
          <p:cNvSpPr/>
          <p:nvPr/>
        </p:nvSpPr>
        <p:spPr>
          <a:xfrm>
            <a:off x="3608867" y="5163504"/>
            <a:ext cx="1463600" cy="14636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4"/>
          <p:cNvSpPr/>
          <p:nvPr/>
        </p:nvSpPr>
        <p:spPr>
          <a:xfrm>
            <a:off x="2775591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4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4"/>
          <p:cNvSpPr/>
          <p:nvPr/>
        </p:nvSpPr>
        <p:spPr>
          <a:xfrm>
            <a:off x="3227300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4"/>
          <p:cNvSpPr/>
          <p:nvPr/>
        </p:nvSpPr>
        <p:spPr>
          <a:xfrm>
            <a:off x="3149979" y="222684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4"/>
          <p:cNvSpPr/>
          <p:nvPr/>
        </p:nvSpPr>
        <p:spPr>
          <a:xfrm>
            <a:off x="9091280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4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4"/>
          <p:cNvSpPr/>
          <p:nvPr/>
        </p:nvSpPr>
        <p:spPr>
          <a:xfrm>
            <a:off x="3067482" y="13202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44"/>
          <p:cNvGrpSpPr/>
          <p:nvPr/>
        </p:nvGrpSpPr>
        <p:grpSpPr>
          <a:xfrm>
            <a:off x="4001432" y="5576164"/>
            <a:ext cx="678467" cy="638280"/>
            <a:chOff x="5972700" y="2330200"/>
            <a:chExt cx="411625" cy="387275"/>
          </a:xfrm>
        </p:grpSpPr>
        <p:sp>
          <p:nvSpPr>
            <p:cNvPr id="158" name="Google Shape;158;p4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44"/>
          <p:cNvGrpSpPr/>
          <p:nvPr/>
        </p:nvGrpSpPr>
        <p:grpSpPr>
          <a:xfrm>
            <a:off x="7815690" y="675412"/>
            <a:ext cx="699965" cy="1109525"/>
            <a:chOff x="6718575" y="2318625"/>
            <a:chExt cx="256950" cy="407375"/>
          </a:xfrm>
        </p:grpSpPr>
        <p:sp>
          <p:nvSpPr>
            <p:cNvPr id="161" name="Google Shape;161;p4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44"/>
          <p:cNvSpPr/>
          <p:nvPr/>
        </p:nvSpPr>
        <p:spPr>
          <a:xfrm>
            <a:off x="3676328" y="1149292"/>
            <a:ext cx="401200" cy="40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4"/>
          <p:cNvSpPr/>
          <p:nvPr/>
        </p:nvSpPr>
        <p:spPr>
          <a:xfrm>
            <a:off x="4679904" y="6343112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4"/>
          <p:cNvSpPr/>
          <p:nvPr/>
        </p:nvSpPr>
        <p:spPr>
          <a:xfrm>
            <a:off x="7326468" y="5832701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4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4000"/>
              <a:buNone/>
              <a:defRPr sz="4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subTitle" idx="1"/>
          </p:nvPr>
        </p:nvSpPr>
        <p:spPr>
          <a:xfrm>
            <a:off x="3848133" y="3888335"/>
            <a:ext cx="449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4000"/>
              <a:buNone/>
              <a:defRPr sz="4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5"/>
          <p:cNvSpPr/>
          <p:nvPr/>
        </p:nvSpPr>
        <p:spPr>
          <a:xfrm>
            <a:off x="2272795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5"/>
          <p:cNvSpPr/>
          <p:nvPr/>
        </p:nvSpPr>
        <p:spPr>
          <a:xfrm>
            <a:off x="2030538" y="421712"/>
            <a:ext cx="283999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5"/>
          <p:cNvSpPr/>
          <p:nvPr/>
        </p:nvSpPr>
        <p:spPr>
          <a:xfrm>
            <a:off x="10463933" y="5557437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5"/>
          <p:cNvSpPr/>
          <p:nvPr/>
        </p:nvSpPr>
        <p:spPr>
          <a:xfrm>
            <a:off x="11343324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5"/>
          <p:cNvSpPr/>
          <p:nvPr/>
        </p:nvSpPr>
        <p:spPr>
          <a:xfrm>
            <a:off x="11496064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5"/>
          <p:cNvSpPr/>
          <p:nvPr/>
        </p:nvSpPr>
        <p:spPr>
          <a:xfrm>
            <a:off x="10066695" y="640220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5"/>
          <p:cNvSpPr/>
          <p:nvPr/>
        </p:nvSpPr>
        <p:spPr>
          <a:xfrm>
            <a:off x="9767547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5"/>
          <p:cNvSpPr/>
          <p:nvPr/>
        </p:nvSpPr>
        <p:spPr>
          <a:xfrm>
            <a:off x="11635215" y="42667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45"/>
          <p:cNvGrpSpPr/>
          <p:nvPr/>
        </p:nvGrpSpPr>
        <p:grpSpPr>
          <a:xfrm>
            <a:off x="10856499" y="5970097"/>
            <a:ext cx="678467" cy="638280"/>
            <a:chOff x="5972700" y="2330200"/>
            <a:chExt cx="411625" cy="387275"/>
          </a:xfrm>
        </p:grpSpPr>
        <p:sp>
          <p:nvSpPr>
            <p:cNvPr id="190" name="Google Shape;190;p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5"/>
          <p:cNvGrpSpPr/>
          <p:nvPr/>
        </p:nvGrpSpPr>
        <p:grpSpPr>
          <a:xfrm>
            <a:off x="2853162" y="643385"/>
            <a:ext cx="531543" cy="842560"/>
            <a:chOff x="6718575" y="2318625"/>
            <a:chExt cx="256950" cy="407375"/>
          </a:xfrm>
        </p:grpSpPr>
        <p:sp>
          <p:nvSpPr>
            <p:cNvPr id="193" name="Google Shape;193;p4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◦"/>
              <a:defRPr sz="2400"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◦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-156367" y="1129675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6"/>
          <p:cNvSpPr/>
          <p:nvPr/>
        </p:nvSpPr>
        <p:spPr>
          <a:xfrm>
            <a:off x="1542633" y="-183030"/>
            <a:ext cx="531600" cy="5315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6"/>
          <p:cNvSpPr/>
          <p:nvPr/>
        </p:nvSpPr>
        <p:spPr>
          <a:xfrm>
            <a:off x="1862967" y="450017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6"/>
          <p:cNvSpPr/>
          <p:nvPr/>
        </p:nvSpPr>
        <p:spPr>
          <a:xfrm>
            <a:off x="650837" y="1779312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6"/>
          <p:cNvSpPr/>
          <p:nvPr/>
        </p:nvSpPr>
        <p:spPr>
          <a:xfrm>
            <a:off x="10463933" y="5557437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6"/>
          <p:cNvSpPr/>
          <p:nvPr/>
        </p:nvSpPr>
        <p:spPr>
          <a:xfrm>
            <a:off x="11343324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6"/>
          <p:cNvSpPr/>
          <p:nvPr/>
        </p:nvSpPr>
        <p:spPr>
          <a:xfrm>
            <a:off x="11496064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/>
          <p:nvPr/>
        </p:nvSpPr>
        <p:spPr>
          <a:xfrm>
            <a:off x="10066695" y="640220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/>
          <p:nvPr/>
        </p:nvSpPr>
        <p:spPr>
          <a:xfrm>
            <a:off x="9767547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6"/>
          <p:cNvSpPr/>
          <p:nvPr/>
        </p:nvSpPr>
        <p:spPr>
          <a:xfrm>
            <a:off x="344385" y="2102801"/>
            <a:ext cx="125200" cy="1251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/>
          <p:nvPr/>
        </p:nvSpPr>
        <p:spPr>
          <a:xfrm>
            <a:off x="11635215" y="42667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46"/>
          <p:cNvGrpSpPr/>
          <p:nvPr/>
        </p:nvGrpSpPr>
        <p:grpSpPr>
          <a:xfrm>
            <a:off x="10856499" y="5970097"/>
            <a:ext cx="678467" cy="638280"/>
            <a:chOff x="5972700" y="2330200"/>
            <a:chExt cx="411625" cy="387275"/>
          </a:xfrm>
        </p:grpSpPr>
        <p:sp>
          <p:nvSpPr>
            <p:cNvPr id="220" name="Google Shape;220;p4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46"/>
          <p:cNvGrpSpPr/>
          <p:nvPr/>
        </p:nvGrpSpPr>
        <p:grpSpPr>
          <a:xfrm>
            <a:off x="727495" y="509852"/>
            <a:ext cx="531543" cy="842560"/>
            <a:chOff x="6718575" y="2318625"/>
            <a:chExt cx="256950" cy="407375"/>
          </a:xfrm>
        </p:grpSpPr>
        <p:sp>
          <p:nvSpPr>
            <p:cNvPr id="223" name="Google Shape;223;p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7"/>
          <p:cNvSpPr/>
          <p:nvPr/>
        </p:nvSpPr>
        <p:spPr>
          <a:xfrm>
            <a:off x="-156367" y="1129675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7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7"/>
          <p:cNvSpPr/>
          <p:nvPr/>
        </p:nvSpPr>
        <p:spPr>
          <a:xfrm>
            <a:off x="1542633" y="-183030"/>
            <a:ext cx="531600" cy="5315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7"/>
          <p:cNvSpPr/>
          <p:nvPr/>
        </p:nvSpPr>
        <p:spPr>
          <a:xfrm>
            <a:off x="1862967" y="450017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650837" y="1779312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10463933" y="5557437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11343324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11496064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/>
          <p:nvPr/>
        </p:nvSpPr>
        <p:spPr>
          <a:xfrm>
            <a:off x="10066695" y="640220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9767547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7"/>
          <p:cNvSpPr/>
          <p:nvPr/>
        </p:nvSpPr>
        <p:spPr>
          <a:xfrm>
            <a:off x="344385" y="2102801"/>
            <a:ext cx="125200" cy="1251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/>
          <p:nvPr/>
        </p:nvSpPr>
        <p:spPr>
          <a:xfrm>
            <a:off x="11635215" y="42667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47"/>
          <p:cNvGrpSpPr/>
          <p:nvPr/>
        </p:nvGrpSpPr>
        <p:grpSpPr>
          <a:xfrm>
            <a:off x="10856499" y="5970097"/>
            <a:ext cx="678467" cy="638280"/>
            <a:chOff x="5972700" y="2330200"/>
            <a:chExt cx="411625" cy="387275"/>
          </a:xfrm>
        </p:grpSpPr>
        <p:sp>
          <p:nvSpPr>
            <p:cNvPr id="247" name="Google Shape;247;p4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7"/>
          <p:cNvGrpSpPr/>
          <p:nvPr/>
        </p:nvGrpSpPr>
        <p:grpSpPr>
          <a:xfrm>
            <a:off x="727495" y="509852"/>
            <a:ext cx="531543" cy="842560"/>
            <a:chOff x="6718575" y="2318625"/>
            <a:chExt cx="256950" cy="407375"/>
          </a:xfrm>
        </p:grpSpPr>
        <p:sp>
          <p:nvSpPr>
            <p:cNvPr id="250" name="Google Shape;250;p4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8"/>
          <p:cNvSpPr/>
          <p:nvPr/>
        </p:nvSpPr>
        <p:spPr>
          <a:xfrm>
            <a:off x="-156367" y="1129675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542633" y="-183030"/>
            <a:ext cx="531600" cy="5315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1862967" y="450017"/>
            <a:ext cx="182400" cy="1824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650837" y="1779312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8"/>
          <p:cNvSpPr/>
          <p:nvPr/>
        </p:nvSpPr>
        <p:spPr>
          <a:xfrm>
            <a:off x="10463933" y="5557437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8"/>
          <p:cNvSpPr/>
          <p:nvPr/>
        </p:nvSpPr>
        <p:spPr>
          <a:xfrm>
            <a:off x="11343324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11496064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8"/>
          <p:cNvSpPr/>
          <p:nvPr/>
        </p:nvSpPr>
        <p:spPr>
          <a:xfrm>
            <a:off x="10066695" y="6402209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8"/>
          <p:cNvSpPr/>
          <p:nvPr/>
        </p:nvSpPr>
        <p:spPr>
          <a:xfrm>
            <a:off x="9767547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8"/>
          <p:cNvSpPr/>
          <p:nvPr/>
        </p:nvSpPr>
        <p:spPr>
          <a:xfrm>
            <a:off x="344385" y="2102801"/>
            <a:ext cx="125200" cy="1251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8"/>
          <p:cNvSpPr/>
          <p:nvPr/>
        </p:nvSpPr>
        <p:spPr>
          <a:xfrm>
            <a:off x="11635215" y="42667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48"/>
          <p:cNvGrpSpPr/>
          <p:nvPr/>
        </p:nvGrpSpPr>
        <p:grpSpPr>
          <a:xfrm>
            <a:off x="10856499" y="5970097"/>
            <a:ext cx="678467" cy="638280"/>
            <a:chOff x="5972700" y="2330200"/>
            <a:chExt cx="411625" cy="387275"/>
          </a:xfrm>
        </p:grpSpPr>
        <p:sp>
          <p:nvSpPr>
            <p:cNvPr id="274" name="Google Shape;274;p4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48"/>
          <p:cNvGrpSpPr/>
          <p:nvPr/>
        </p:nvGrpSpPr>
        <p:grpSpPr>
          <a:xfrm>
            <a:off x="727495" y="509852"/>
            <a:ext cx="531543" cy="842560"/>
            <a:chOff x="6718575" y="2318625"/>
            <a:chExt cx="256950" cy="407375"/>
          </a:xfrm>
        </p:grpSpPr>
        <p:sp>
          <p:nvSpPr>
            <p:cNvPr id="277" name="Google Shape;277;p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9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9"/>
          <p:cNvSpPr/>
          <p:nvPr/>
        </p:nvSpPr>
        <p:spPr>
          <a:xfrm>
            <a:off x="1542633" y="-183030"/>
            <a:ext cx="531600" cy="5315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9"/>
          <p:cNvSpPr/>
          <p:nvPr/>
        </p:nvSpPr>
        <p:spPr>
          <a:xfrm>
            <a:off x="1862967" y="450017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9"/>
          <p:cNvSpPr/>
          <p:nvPr/>
        </p:nvSpPr>
        <p:spPr>
          <a:xfrm>
            <a:off x="650837" y="1779312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10463933" y="5557437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11343324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9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1496064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9"/>
          <p:cNvSpPr/>
          <p:nvPr/>
        </p:nvSpPr>
        <p:spPr>
          <a:xfrm>
            <a:off x="10066695" y="640220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9"/>
          <p:cNvSpPr/>
          <p:nvPr/>
        </p:nvSpPr>
        <p:spPr>
          <a:xfrm>
            <a:off x="9767547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9"/>
          <p:cNvSpPr/>
          <p:nvPr/>
        </p:nvSpPr>
        <p:spPr>
          <a:xfrm>
            <a:off x="344385" y="2102801"/>
            <a:ext cx="125200" cy="1251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11635215" y="4266753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49"/>
          <p:cNvGrpSpPr/>
          <p:nvPr/>
        </p:nvGrpSpPr>
        <p:grpSpPr>
          <a:xfrm>
            <a:off x="10856499" y="5970097"/>
            <a:ext cx="678467" cy="638280"/>
            <a:chOff x="5972700" y="2330200"/>
            <a:chExt cx="411625" cy="387275"/>
          </a:xfrm>
        </p:grpSpPr>
        <p:sp>
          <p:nvSpPr>
            <p:cNvPr id="300" name="Google Shape;300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49"/>
          <p:cNvGrpSpPr/>
          <p:nvPr/>
        </p:nvGrpSpPr>
        <p:grpSpPr>
          <a:xfrm>
            <a:off x="727495" y="509852"/>
            <a:ext cx="531543" cy="842560"/>
            <a:chOff x="6718575" y="2318625"/>
            <a:chExt cx="256950" cy="407375"/>
          </a:xfrm>
        </p:grpSpPr>
        <p:sp>
          <p:nvSpPr>
            <p:cNvPr id="303" name="Google Shape;303;p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49"/>
          <p:cNvSpPr/>
          <p:nvPr/>
        </p:nvSpPr>
        <p:spPr>
          <a:xfrm>
            <a:off x="-156367" y="1129675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0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0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31" name="Google Shape;331;p50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2" name="Google Shape;332;p50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33" name="Google Shape;333;p5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Libre Franklin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1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EDECE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0" name="Google Shape;340;p51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53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4" name="Google Shape;374;p5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7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57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0" name="Google Shape;380;p57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7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3" name="Google Shape;383;p5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9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4A231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7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407" name="Google Shape;407;p27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8" name="Google Shape;408;p27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409" name="Google Shape;409;p27" descr="一堆書籍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" name="Google Shape;410;p27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1" name="Google Shape;411;p27"/>
          <p:cNvSpPr txBox="1"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7"/>
          <p:cNvSpPr txBox="1"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27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7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8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8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9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49784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25" name="Google Shape;425;p29"/>
          <p:cNvSpPr txBox="1">
            <a:spLocks noGrp="1"/>
          </p:cNvSpPr>
          <p:nvPr>
            <p:ph type="body" idx="2"/>
          </p:nvPr>
        </p:nvSpPr>
        <p:spPr>
          <a:xfrm>
            <a:off x="6299200" y="1701800"/>
            <a:ext cx="49784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26" name="Google Shape;426;p29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9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9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>
  <p:cSld name="章節標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60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31" name="Google Shape;431;p60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2" name="Google Shape;432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98818" y="0"/>
              <a:ext cx="459159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6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4" name="Google Shape;434;p60" descr="一堆書籍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797" y="0"/>
            <a:ext cx="45927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0"/>
          <p:cNvSpPr txBox="1"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0"/>
          <p:cNvSpPr txBox="1"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60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0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60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61"/>
          <p:cNvSpPr txBox="1"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700"/>
              <a:buNone/>
              <a:defRPr sz="2700" b="1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body" idx="2"/>
          </p:nvPr>
        </p:nvSpPr>
        <p:spPr>
          <a:xfrm>
            <a:off x="1117600" y="2209800"/>
            <a:ext cx="4978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body" idx="3"/>
          </p:nvPr>
        </p:nvSpPr>
        <p:spPr>
          <a:xfrm>
            <a:off x="6303264" y="1608836"/>
            <a:ext cx="4974336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700"/>
              <a:buNone/>
              <a:defRPr sz="2700" b="1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100"/>
              <a:buNone/>
              <a:defRPr sz="2100" b="1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body" idx="4"/>
          </p:nvPr>
        </p:nvSpPr>
        <p:spPr>
          <a:xfrm>
            <a:off x="6299200" y="2209800"/>
            <a:ext cx="4978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2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2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62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3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3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4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4"/>
          <p:cNvSpPr txBox="1"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64"/>
          <p:cNvSpPr txBox="1">
            <a:spLocks noGrp="1"/>
          </p:cNvSpPr>
          <p:nvPr>
            <p:ph type="body" idx="1"/>
          </p:nvPr>
        </p:nvSpPr>
        <p:spPr>
          <a:xfrm>
            <a:off x="4470401" y="482600"/>
            <a:ext cx="6807200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62" name="Google Shape;462;p64"/>
          <p:cNvSpPr txBox="1">
            <a:spLocks noGrp="1"/>
          </p:cNvSpPr>
          <p:nvPr>
            <p:ph type="body" idx="2"/>
          </p:nvPr>
        </p:nvSpPr>
        <p:spPr>
          <a:xfrm>
            <a:off x="455731" y="4648200"/>
            <a:ext cx="33528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463" name="Google Shape;463;p64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4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4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5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5"/>
          <p:cNvSpPr txBox="1"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5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>
            <a:off x="2438401" y="279402"/>
            <a:ext cx="7315200" cy="4448175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65"/>
          <p:cNvSpPr txBox="1">
            <a:spLocks noGrp="1"/>
          </p:cNvSpPr>
          <p:nvPr>
            <p:ph type="body" idx="1"/>
          </p:nvPr>
        </p:nvSpPr>
        <p:spPr>
          <a:xfrm>
            <a:off x="2438401" y="5562600"/>
            <a:ext cx="731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300"/>
              <a:buNone/>
              <a:defRPr sz="1300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5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5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6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6"/>
          <p:cNvSpPr txBox="1">
            <a:spLocks noGrp="1"/>
          </p:cNvSpPr>
          <p:nvPr>
            <p:ph type="body" idx="1"/>
          </p:nvPr>
        </p:nvSpPr>
        <p:spPr>
          <a:xfrm rot="5400000">
            <a:off x="3962400" y="-1143000"/>
            <a:ext cx="44704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477" name="Google Shape;477;p66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6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66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7"/>
          <p:cNvSpPr txBox="1">
            <a:spLocks noGrp="1"/>
          </p:cNvSpPr>
          <p:nvPr>
            <p:ph type="title"/>
          </p:nvPr>
        </p:nvSpPr>
        <p:spPr>
          <a:xfrm rot="5400000">
            <a:off x="7617620" y="2512220"/>
            <a:ext cx="5897561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7"/>
          <p:cNvSpPr txBox="1">
            <a:spLocks noGrp="1"/>
          </p:cNvSpPr>
          <p:nvPr>
            <p:ph type="body" idx="1"/>
          </p:nvPr>
        </p:nvSpPr>
        <p:spPr>
          <a:xfrm rot="5400000">
            <a:off x="2436020" y="-1043781"/>
            <a:ext cx="5897561" cy="853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Font typeface="Century Gothic"/>
              <a:buChar char="–"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483" name="Google Shape;483;p67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222A3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1" name="Google Shape;50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0" name="Google Shape;520;p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2" name="Google Shape;522;p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8" name="Google Shape;538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9" name="Google Shape;539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7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7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6" name="Google Shape;576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7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8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5" name="Google Shape;595;p8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8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7" name="Google Shape;597;p8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8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3" name="Google Shape;613;p8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4" name="Google Shape;61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1" name="Google Shape;621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8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7" name="Google Shape;317;p2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A231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8" name="Google Shape;318;p24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398" name="Google Shape;398;p26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26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dt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3" name="Google Shape;403;p26"/>
          <p:cNvSpPr txBox="1">
            <a:spLocks noGrp="1"/>
          </p:cNvSpPr>
          <p:nvPr>
            <p:ph type="ftr" idx="11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4" name="Google Shape;404;p26"/>
          <p:cNvSpPr txBox="1">
            <a:spLocks noGrp="1"/>
          </p:cNvSpPr>
          <p:nvPr>
            <p:ph type="sldNum" idx="12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3" name="Google Shape;56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"/>
          <p:cNvPicPr preferRelativeResize="0"/>
          <p:nvPr/>
        </p:nvPicPr>
        <p:blipFill rotWithShape="1">
          <a:blip r:embed="rId3">
            <a:alphaModFix/>
          </a:blip>
          <a:srcRect l="50191" t="-1964"/>
          <a:stretch/>
        </p:blipFill>
        <p:spPr>
          <a:xfrm>
            <a:off x="3722914" y="-115859"/>
            <a:ext cx="7537269" cy="6973859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"/>
          <p:cNvSpPr txBox="1">
            <a:spLocks noGrp="1"/>
          </p:cNvSpPr>
          <p:nvPr>
            <p:ph type="ctrTitle"/>
          </p:nvPr>
        </p:nvSpPr>
        <p:spPr>
          <a:xfrm>
            <a:off x="-881744" y="492418"/>
            <a:ext cx="5564777" cy="147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</a:pP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107學年度第一學期</a:t>
            </a:r>
            <a:br>
              <a:rPr lang="zh-TW" sz="28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期初</a:t>
            </a:r>
            <a:r>
              <a:rPr lang="zh-TW" altLang="en-US" sz="2800">
                <a:latin typeface="DFKai-SB"/>
                <a:ea typeface="DFKai-SB"/>
                <a:cs typeface="DFKai-SB"/>
                <a:sym typeface="DFKai-SB"/>
              </a:rPr>
              <a:t>校</a:t>
            </a: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務會議</a:t>
            </a:r>
            <a:br>
              <a:rPr lang="zh-TW" sz="2800"/>
            </a:br>
            <a:endParaRPr sz="2800" dirty="0"/>
          </a:p>
        </p:txBody>
      </p:sp>
      <p:sp>
        <p:nvSpPr>
          <p:cNvPr id="642" name="Google Shape;642;p1"/>
          <p:cNvSpPr txBox="1">
            <a:spLocks noGrp="1"/>
          </p:cNvSpPr>
          <p:nvPr>
            <p:ph type="subTitle" idx="1"/>
          </p:nvPr>
        </p:nvSpPr>
        <p:spPr>
          <a:xfrm>
            <a:off x="-130629" y="3840480"/>
            <a:ext cx="4062548" cy="167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zh-TW" sz="5400" b="1">
                <a:latin typeface="DFKai-SB"/>
                <a:ea typeface="DFKai-SB"/>
                <a:cs typeface="DFKai-SB"/>
                <a:sym typeface="DFKai-SB"/>
              </a:rPr>
              <a:t>校務報告</a:t>
            </a:r>
            <a:endParaRPr sz="5400" b="1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sz="5400" b="1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校長江惠真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"/>
          <p:cNvSpPr txBox="1">
            <a:spLocks noGrp="1"/>
          </p:cNvSpPr>
          <p:nvPr>
            <p:ph type="title"/>
          </p:nvPr>
        </p:nvSpPr>
        <p:spPr>
          <a:xfrm>
            <a:off x="1467293" y="1954132"/>
            <a:ext cx="10366351" cy="225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 sz="5400" b="1">
                <a:latin typeface="DFKai-SB"/>
                <a:ea typeface="DFKai-SB"/>
                <a:cs typeface="DFKai-SB"/>
                <a:sym typeface="DFKai-SB"/>
              </a:rPr>
              <a:t>“big idea” “大概念”</a:t>
            </a:r>
            <a:br>
              <a:rPr lang="zh-TW" sz="5400" b="1">
                <a:latin typeface="DFKai-SB"/>
                <a:ea typeface="DFKai-SB"/>
                <a:cs typeface="DFKai-SB"/>
                <a:sym typeface="DFKai-SB"/>
              </a:rPr>
            </a:br>
            <a:endParaRPr sz="54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98" name="Google Shape;698;p10"/>
          <p:cNvSpPr txBox="1"/>
          <p:nvPr/>
        </p:nvSpPr>
        <p:spPr>
          <a:xfrm>
            <a:off x="638026" y="3083420"/>
            <a:ext cx="1119561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其價值超乎於零散的事實與技能之上。</a:t>
            </a:r>
            <a:endParaRPr sz="5400" b="1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"/>
          <p:cNvSpPr txBox="1"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zh-TW"/>
              <a:t>教學取徑與教學法</a:t>
            </a:r>
            <a:endParaRPr/>
          </a:p>
        </p:txBody>
      </p:sp>
      <p:sp>
        <p:nvSpPr>
          <p:cNvPr id="705" name="Google Shape;705;p11"/>
          <p:cNvSpPr txBox="1"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712" name="Google Shape;712;p12"/>
          <p:cNvSpPr/>
          <p:nvPr/>
        </p:nvSpPr>
        <p:spPr>
          <a:xfrm>
            <a:off x="1588" y="42995"/>
            <a:ext cx="12188825" cy="66651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27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Phenomenon Based Learning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Goals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Deep learning and understanding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Pedagogically methods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inquiry learning 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problem-based learning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project learning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portfolios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Start point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anchored learning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posing problems/issues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asking questions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Approach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3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natural transfer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 students’ real context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across borders between subjects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constructivism</a:t>
            </a:r>
            <a:endParaRPr sz="20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6000"/>
              <a:buFont typeface="DFKai-SB"/>
              <a:buNone/>
            </a:pPr>
            <a:r>
              <a:rPr lang="zh-TW" sz="6000" b="1">
                <a:latin typeface="DFKai-SB"/>
                <a:ea typeface="DFKai-SB"/>
                <a:cs typeface="DFKai-SB"/>
                <a:sym typeface="DFKai-SB"/>
              </a:rPr>
              <a:t>在課堂中嘗試創新</a:t>
            </a:r>
            <a:endParaRPr sz="60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18" name="Google Shape;718;p13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5181600" cy="496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304747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 b="1"/>
              <a:t>1.STEAM PROCRESS</a:t>
            </a:r>
            <a:endParaRPr/>
          </a:p>
          <a:p>
            <a:pPr marL="304747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19" name="Google Shape;719;p13"/>
          <p:cNvSpPr txBox="1">
            <a:spLocks noGrp="1"/>
          </p:cNvSpPr>
          <p:nvPr>
            <p:ph type="body" idx="2"/>
          </p:nvPr>
        </p:nvSpPr>
        <p:spPr>
          <a:xfrm>
            <a:off x="6584950" y="1701800"/>
            <a:ext cx="4978400" cy="49657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304747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2.自主學習</a:t>
            </a:r>
            <a:endParaRPr sz="3200" b="1">
              <a:latin typeface="DFKai-SB"/>
              <a:ea typeface="DFKai-SB"/>
              <a:cs typeface="DFKai-SB"/>
              <a:sym typeface="DFKai-SB"/>
            </a:endParaRPr>
          </a:p>
          <a:p>
            <a:pPr marL="304747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直接傳授式</a:t>
            </a:r>
            <a:endParaRPr sz="3200" b="1">
              <a:latin typeface="DFKai-SB"/>
              <a:ea typeface="DFKai-SB"/>
              <a:cs typeface="DFKai-SB"/>
              <a:sym typeface="DFKai-SB"/>
            </a:endParaRPr>
          </a:p>
          <a:p>
            <a:pPr marL="304747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3200"/>
              <a:buChar char="•"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共同建構式</a:t>
            </a:r>
            <a:endParaRPr sz="3200" b="1">
              <a:latin typeface="DFKai-SB"/>
              <a:ea typeface="DFKai-SB"/>
              <a:cs typeface="DFKai-SB"/>
              <a:sym typeface="DFKai-SB"/>
            </a:endParaRPr>
          </a:p>
          <a:p>
            <a:pPr marL="304747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20" name="Google Shape;720;p13"/>
          <p:cNvSpPr/>
          <p:nvPr/>
        </p:nvSpPr>
        <p:spPr>
          <a:xfrm>
            <a:off x="295275" y="2190749"/>
            <a:ext cx="6972300" cy="484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524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zh-TW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1.investigate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zh-TW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2.discover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zh-TW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3.connect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zh-TW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4.create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zh-TW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5.reflect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1623" y="1495425"/>
            <a:ext cx="5619850" cy="503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725" y="3571875"/>
            <a:ext cx="2376567" cy="1752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7" name="Google Shape;727;p14"/>
          <p:cNvCxnSpPr/>
          <p:nvPr/>
        </p:nvCxnSpPr>
        <p:spPr>
          <a:xfrm rot="10800000">
            <a:off x="4657726" y="3333751"/>
            <a:ext cx="2901999" cy="914399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28" name="Google Shape;728;p14"/>
          <p:cNvGrpSpPr/>
          <p:nvPr/>
        </p:nvGrpSpPr>
        <p:grpSpPr>
          <a:xfrm>
            <a:off x="-96680" y="257935"/>
            <a:ext cx="6136958" cy="4845202"/>
            <a:chOff x="417670" y="761"/>
            <a:chExt cx="6136958" cy="4845202"/>
          </a:xfrm>
        </p:grpSpPr>
        <p:sp>
          <p:nvSpPr>
            <p:cNvPr id="729" name="Google Shape;729;p14"/>
            <p:cNvSpPr/>
            <p:nvPr/>
          </p:nvSpPr>
          <p:spPr>
            <a:xfrm>
              <a:off x="3609978" y="35411"/>
              <a:ext cx="2071710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 txBox="1"/>
            <p:nvPr/>
          </p:nvSpPr>
          <p:spPr>
            <a:xfrm>
              <a:off x="3609978" y="35411"/>
              <a:ext cx="2071710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1.investigate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223373" y="761"/>
              <a:ext cx="4498683" cy="44986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85" y="31613"/>
                  </a:moveTo>
                  <a:lnTo>
                    <a:pt x="108085" y="31613"/>
                  </a:lnTo>
                  <a:cubicBezTo>
                    <a:pt x="112355" y="38847"/>
                    <a:pt x="114938" y="46951"/>
                    <a:pt x="115642" y="55321"/>
                  </a:cubicBezTo>
                  <a:lnTo>
                    <a:pt x="119789" y="55356"/>
                  </a:lnTo>
                  <a:lnTo>
                    <a:pt x="112715" y="60441"/>
                  </a:lnTo>
                  <a:lnTo>
                    <a:pt x="105224" y="55234"/>
                  </a:lnTo>
                  <a:lnTo>
                    <a:pt x="109370" y="55268"/>
                  </a:lnTo>
                  <a:lnTo>
                    <a:pt x="109370" y="55268"/>
                  </a:lnTo>
                  <a:cubicBezTo>
                    <a:pt x="108677" y="48036"/>
                    <a:pt x="106403" y="41044"/>
                    <a:pt x="102709" y="34787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187090" y="2266814"/>
              <a:ext cx="2367538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 txBox="1"/>
            <p:nvPr/>
          </p:nvSpPr>
          <p:spPr>
            <a:xfrm>
              <a:off x="4187090" y="2266814"/>
              <a:ext cx="2367538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2.discover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1223373" y="761"/>
              <a:ext cx="4498683" cy="44986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61" y="94042"/>
                  </a:moveTo>
                  <a:cubicBezTo>
                    <a:pt x="101051" y="98216"/>
                    <a:pt x="97268" y="101914"/>
                    <a:pt x="93022" y="105027"/>
                  </a:cubicBezTo>
                  <a:lnTo>
                    <a:pt x="95156" y="108584"/>
                  </a:lnTo>
                  <a:lnTo>
                    <a:pt x="87127" y="105202"/>
                  </a:lnTo>
                  <a:lnTo>
                    <a:pt x="87661" y="96094"/>
                  </a:lnTo>
                  <a:lnTo>
                    <a:pt x="89794" y="99649"/>
                  </a:lnTo>
                  <a:cubicBezTo>
                    <a:pt x="93378" y="96956"/>
                    <a:pt x="96580" y="93790"/>
                    <a:pt x="99313" y="90237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2445716" y="3645897"/>
              <a:ext cx="2053997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 txBox="1"/>
            <p:nvPr/>
          </p:nvSpPr>
          <p:spPr>
            <a:xfrm>
              <a:off x="2445716" y="3645897"/>
              <a:ext cx="2053997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3.connect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1223373" y="761"/>
              <a:ext cx="4498683" cy="44986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267" y="107878"/>
                  </a:moveTo>
                  <a:cubicBezTo>
                    <a:pt x="26753" y="105169"/>
                    <a:pt x="22644" y="101835"/>
                    <a:pt x="19064" y="97976"/>
                  </a:cubicBezTo>
                  <a:lnTo>
                    <a:pt x="15776" y="100504"/>
                  </a:lnTo>
                  <a:lnTo>
                    <a:pt x="18213" y="92140"/>
                  </a:lnTo>
                  <a:lnTo>
                    <a:pt x="27322" y="91624"/>
                  </a:lnTo>
                  <a:lnTo>
                    <a:pt x="24036" y="94152"/>
                  </a:lnTo>
                  <a:lnTo>
                    <a:pt x="24036" y="94152"/>
                  </a:lnTo>
                  <a:cubicBezTo>
                    <a:pt x="27123" y="97402"/>
                    <a:pt x="30636" y="100219"/>
                    <a:pt x="34479" y="102526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17670" y="2266814"/>
              <a:ext cx="2313799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 txBox="1"/>
            <p:nvPr/>
          </p:nvSpPr>
          <p:spPr>
            <a:xfrm>
              <a:off x="417670" y="2266814"/>
              <a:ext cx="2313799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4.create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223373" y="761"/>
              <a:ext cx="4498683" cy="44986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4" y="60468"/>
                  </a:moveTo>
                  <a:lnTo>
                    <a:pt x="4164" y="60468"/>
                  </a:lnTo>
                  <a:cubicBezTo>
                    <a:pt x="4093" y="52068"/>
                    <a:pt x="5919" y="43761"/>
                    <a:pt x="9505" y="36164"/>
                  </a:cubicBezTo>
                  <a:lnTo>
                    <a:pt x="5933" y="34056"/>
                  </a:lnTo>
                  <a:lnTo>
                    <a:pt x="14603" y="33200"/>
                  </a:lnTo>
                  <a:lnTo>
                    <a:pt x="18476" y="41461"/>
                  </a:lnTo>
                  <a:lnTo>
                    <a:pt x="14906" y="39353"/>
                  </a:lnTo>
                  <a:lnTo>
                    <a:pt x="14906" y="39353"/>
                  </a:lnTo>
                  <a:cubicBezTo>
                    <a:pt x="11881" y="45959"/>
                    <a:pt x="10345" y="53150"/>
                    <a:pt x="10406" y="60415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1699564" y="35411"/>
              <a:ext cx="1200066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 txBox="1"/>
            <p:nvPr/>
          </p:nvSpPr>
          <p:spPr>
            <a:xfrm>
              <a:off x="1699564" y="35411"/>
              <a:ext cx="1200066" cy="12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5.reflect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1223373" y="761"/>
              <a:ext cx="4498683" cy="44986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66" y="6513"/>
                  </a:moveTo>
                  <a:lnTo>
                    <a:pt x="43966" y="6513"/>
                  </a:lnTo>
                  <a:cubicBezTo>
                    <a:pt x="48748" y="5080"/>
                    <a:pt x="53701" y="4294"/>
                    <a:pt x="58691" y="4177"/>
                  </a:cubicBezTo>
                  <a:lnTo>
                    <a:pt x="58977" y="39"/>
                  </a:lnTo>
                  <a:lnTo>
                    <a:pt x="63626" y="7408"/>
                  </a:lnTo>
                  <a:lnTo>
                    <a:pt x="57975" y="14570"/>
                  </a:lnTo>
                  <a:lnTo>
                    <a:pt x="58260" y="10435"/>
                  </a:lnTo>
                  <a:lnTo>
                    <a:pt x="58260" y="10435"/>
                  </a:lnTo>
                  <a:cubicBezTo>
                    <a:pt x="54022" y="10583"/>
                    <a:pt x="49821" y="11275"/>
                    <a:pt x="45759" y="12493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5"/>
          <p:cNvSpPr txBox="1">
            <a:spLocks noGrp="1"/>
          </p:cNvSpPr>
          <p:nvPr>
            <p:ph type="title"/>
          </p:nvPr>
        </p:nvSpPr>
        <p:spPr>
          <a:xfrm>
            <a:off x="7598042" y="6142145"/>
            <a:ext cx="4260583" cy="663575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課程及國際銜接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749" name="Google Shape;749;p15"/>
          <p:cNvGrpSpPr/>
          <p:nvPr/>
        </p:nvGrpSpPr>
        <p:grpSpPr>
          <a:xfrm>
            <a:off x="3385313" y="1232663"/>
            <a:ext cx="5421372" cy="5421372"/>
            <a:chOff x="3242438" y="3938"/>
            <a:chExt cx="5421372" cy="5421372"/>
          </a:xfrm>
        </p:grpSpPr>
        <p:sp>
          <p:nvSpPr>
            <p:cNvPr id="750" name="Google Shape;750;p15"/>
            <p:cNvSpPr/>
            <p:nvPr/>
          </p:nvSpPr>
          <p:spPr>
            <a:xfrm>
              <a:off x="5239505" y="2001005"/>
              <a:ext cx="1427238" cy="142723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 txBox="1"/>
            <p:nvPr/>
          </p:nvSpPr>
          <p:spPr>
            <a:xfrm>
              <a:off x="5448519" y="2210019"/>
              <a:ext cx="1009210" cy="1009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學生</a:t>
              </a:r>
              <a:endPara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 rot="-5400000">
              <a:off x="5802120" y="1482008"/>
              <a:ext cx="302009" cy="4852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 txBox="1"/>
            <p:nvPr/>
          </p:nvSpPr>
          <p:spPr>
            <a:xfrm rot="-5400000">
              <a:off x="5847422" y="1624362"/>
              <a:ext cx="211406" cy="29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239505" y="3938"/>
              <a:ext cx="1427238" cy="142723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 txBox="1"/>
            <p:nvPr/>
          </p:nvSpPr>
          <p:spPr>
            <a:xfrm>
              <a:off x="5448519" y="212952"/>
              <a:ext cx="1009210" cy="1009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英國</a:t>
              </a:r>
              <a:endPara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792106" y="2471994"/>
              <a:ext cx="302009" cy="4852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 txBox="1"/>
            <p:nvPr/>
          </p:nvSpPr>
          <p:spPr>
            <a:xfrm>
              <a:off x="6792106" y="2569046"/>
              <a:ext cx="211406" cy="29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7236572" y="2001005"/>
              <a:ext cx="1427238" cy="142723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 txBox="1"/>
            <p:nvPr/>
          </p:nvSpPr>
          <p:spPr>
            <a:xfrm>
              <a:off x="7445586" y="2210019"/>
              <a:ext cx="1009210" cy="1009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澳洲</a:t>
              </a:r>
              <a:endPara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 rot="5400000">
              <a:off x="5802120" y="3461980"/>
              <a:ext cx="302009" cy="4852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 txBox="1"/>
            <p:nvPr/>
          </p:nvSpPr>
          <p:spPr>
            <a:xfrm rot="5400000">
              <a:off x="5847422" y="3513731"/>
              <a:ext cx="211406" cy="29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239505" y="3998072"/>
              <a:ext cx="1427238" cy="142723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 txBox="1"/>
            <p:nvPr/>
          </p:nvSpPr>
          <p:spPr>
            <a:xfrm>
              <a:off x="5448519" y="4207086"/>
              <a:ext cx="1009210" cy="1009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美國</a:t>
              </a:r>
              <a:endPara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 rot="10800000">
              <a:off x="4812134" y="2471994"/>
              <a:ext cx="302009" cy="48526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 txBox="1"/>
            <p:nvPr/>
          </p:nvSpPr>
          <p:spPr>
            <a:xfrm>
              <a:off x="4902737" y="2569046"/>
              <a:ext cx="211406" cy="29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3242438" y="2001005"/>
              <a:ext cx="1427238" cy="142723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 txBox="1"/>
            <p:nvPr/>
          </p:nvSpPr>
          <p:spPr>
            <a:xfrm>
              <a:off x="3451452" y="2210019"/>
              <a:ext cx="1009210" cy="1009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6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德國</a:t>
              </a:r>
              <a:endPara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768" name="Google Shape;768;p15"/>
          <p:cNvSpPr/>
          <p:nvPr/>
        </p:nvSpPr>
        <p:spPr>
          <a:xfrm>
            <a:off x="7677150" y="1685925"/>
            <a:ext cx="2400300" cy="1371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NCUK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5"/>
          <p:cNvSpPr/>
          <p:nvPr/>
        </p:nvSpPr>
        <p:spPr>
          <a:xfrm rot="1777844">
            <a:off x="6781800" y="1630564"/>
            <a:ext cx="949833" cy="5417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5"/>
          <p:cNvSpPr/>
          <p:nvPr/>
        </p:nvSpPr>
        <p:spPr>
          <a:xfrm rot="-3036940">
            <a:off x="8759396" y="3257977"/>
            <a:ext cx="747862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5"/>
          <p:cNvSpPr/>
          <p:nvPr/>
        </p:nvSpPr>
        <p:spPr>
          <a:xfrm>
            <a:off x="2387867" y="4701668"/>
            <a:ext cx="1905000" cy="120967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5"/>
          <p:cNvSpPr/>
          <p:nvPr/>
        </p:nvSpPr>
        <p:spPr>
          <a:xfrm rot="10800000">
            <a:off x="4330446" y="5400321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5"/>
          <p:cNvSpPr/>
          <p:nvPr/>
        </p:nvSpPr>
        <p:spPr>
          <a:xfrm>
            <a:off x="-285750" y="142874"/>
            <a:ext cx="5731440" cy="301913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1.Goldschmiedeschule mit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Uhrmacherschule Pforzheim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2.Zurich University of the Arts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Alanus Hochschule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University of Fine Arts Essen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Siemens Technik Akademie Berlin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5"/>
          <p:cNvSpPr/>
          <p:nvPr/>
        </p:nvSpPr>
        <p:spPr>
          <a:xfrm rot="-5874470">
            <a:off x="3531274" y="2767611"/>
            <a:ext cx="500034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5"/>
          <p:cNvSpPr/>
          <p:nvPr/>
        </p:nvSpPr>
        <p:spPr>
          <a:xfrm>
            <a:off x="9538832" y="237966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5"/>
          <p:cNvSpPr/>
          <p:nvPr/>
        </p:nvSpPr>
        <p:spPr>
          <a:xfrm>
            <a:off x="10651872" y="2407097"/>
            <a:ext cx="914400" cy="9144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IFY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5"/>
          <p:cNvSpPr/>
          <p:nvPr/>
        </p:nvSpPr>
        <p:spPr>
          <a:xfrm rot="-2235150">
            <a:off x="9339380" y="1521592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5"/>
          <p:cNvSpPr/>
          <p:nvPr/>
        </p:nvSpPr>
        <p:spPr>
          <a:xfrm>
            <a:off x="10385746" y="76200"/>
            <a:ext cx="1615753" cy="197167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MOU 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Drew, OREGON STATE UNIVERS</a:t>
            </a:r>
            <a:r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ITY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5"/>
          <p:cNvSpPr/>
          <p:nvPr/>
        </p:nvSpPr>
        <p:spPr>
          <a:xfrm>
            <a:off x="2305935" y="6074454"/>
            <a:ext cx="3139755" cy="798958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Joint Diploma Program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5"/>
          <p:cNvSpPr/>
          <p:nvPr/>
        </p:nvSpPr>
        <p:spPr>
          <a:xfrm>
            <a:off x="1380384" y="6335333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5"/>
          <p:cNvSpPr/>
          <p:nvPr/>
        </p:nvSpPr>
        <p:spPr>
          <a:xfrm>
            <a:off x="222899" y="4778594"/>
            <a:ext cx="1615753" cy="197167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MOU 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Drew, OREGON STATE UNIVERS</a:t>
            </a:r>
            <a:r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ITY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5"/>
          <p:cNvSpPr/>
          <p:nvPr/>
        </p:nvSpPr>
        <p:spPr>
          <a:xfrm rot="-9747497">
            <a:off x="1783816" y="4803172"/>
            <a:ext cx="653685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5"/>
          <p:cNvSpPr/>
          <p:nvPr/>
        </p:nvSpPr>
        <p:spPr>
          <a:xfrm>
            <a:off x="110229" y="2987236"/>
            <a:ext cx="2623243" cy="1660078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Specialized Classes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Outbound exchange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Portfolio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Language ability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5"/>
          <p:cNvSpPr/>
          <p:nvPr/>
        </p:nvSpPr>
        <p:spPr>
          <a:xfrm rot="8120170">
            <a:off x="1372105" y="2503651"/>
            <a:ext cx="584154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5"/>
          <p:cNvSpPr/>
          <p:nvPr/>
        </p:nvSpPr>
        <p:spPr>
          <a:xfrm>
            <a:off x="8718297" y="4180109"/>
            <a:ext cx="3292726" cy="1698064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IB：</a:t>
            </a:r>
            <a:r>
              <a:rPr lang="zh-TW" sz="24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法國奧詩國際學校ECOLE DES ROCHE、瑞士萊辛中學</a:t>
            </a:r>
            <a:r>
              <a:rPr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Leysin </a:t>
            </a:r>
            <a:r>
              <a:rPr lang="zh-TW" sz="24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American School</a:t>
            </a: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5"/>
          <p:cNvSpPr/>
          <p:nvPr/>
        </p:nvSpPr>
        <p:spPr>
          <a:xfrm>
            <a:off x="10710737" y="3283202"/>
            <a:ext cx="484632" cy="6905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6"/>
          <p:cNvSpPr txBox="1">
            <a:spLocks noGrp="1"/>
          </p:cNvSpPr>
          <p:nvPr>
            <p:ph type="body" idx="1"/>
          </p:nvPr>
        </p:nvSpPr>
        <p:spPr>
          <a:xfrm>
            <a:off x="966355" y="329332"/>
            <a:ext cx="3325090" cy="1698063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Outbound exchange</a:t>
            </a:r>
            <a:r>
              <a:rPr lang="zh-TW" sz="24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Portfolio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 ability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2" name="Google Shape;792;p16"/>
          <p:cNvSpPr/>
          <p:nvPr/>
        </p:nvSpPr>
        <p:spPr>
          <a:xfrm>
            <a:off x="4675063" y="337257"/>
            <a:ext cx="3139755" cy="169013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r>
              <a:rPr lang="zh-TW" sz="24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Joint Diploma Program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6"/>
          <p:cNvSpPr/>
          <p:nvPr/>
        </p:nvSpPr>
        <p:spPr>
          <a:xfrm>
            <a:off x="8489697" y="329333"/>
            <a:ext cx="3292726" cy="1698064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IB：</a:t>
            </a: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ECOLE DES ROCHES、Laysin American School</a:t>
            </a: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6"/>
          <p:cNvSpPr/>
          <p:nvPr/>
        </p:nvSpPr>
        <p:spPr>
          <a:xfrm>
            <a:off x="2369127" y="2244436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5" name="Google Shape;795;p16"/>
          <p:cNvGrpSpPr/>
          <p:nvPr/>
        </p:nvGrpSpPr>
        <p:grpSpPr>
          <a:xfrm>
            <a:off x="1593961" y="3482636"/>
            <a:ext cx="9962348" cy="1573002"/>
            <a:chOff x="8771" y="1922832"/>
            <a:chExt cx="9962348" cy="1573002"/>
          </a:xfrm>
        </p:grpSpPr>
        <p:sp>
          <p:nvSpPr>
            <p:cNvPr id="796" name="Google Shape;796;p16"/>
            <p:cNvSpPr/>
            <p:nvPr/>
          </p:nvSpPr>
          <p:spPr>
            <a:xfrm>
              <a:off x="8771" y="1922832"/>
              <a:ext cx="2621670" cy="157300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 txBox="1"/>
            <p:nvPr/>
          </p:nvSpPr>
          <p:spPr>
            <a:xfrm>
              <a:off x="54843" y="1968904"/>
              <a:ext cx="2529526" cy="1480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選修﹢第三學期</a:t>
              </a:r>
              <a:endPara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2892609" y="2384246"/>
              <a:ext cx="555794" cy="6501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 txBox="1"/>
            <p:nvPr/>
          </p:nvSpPr>
          <p:spPr>
            <a:xfrm>
              <a:off x="2892609" y="2514281"/>
              <a:ext cx="389056" cy="390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3679110" y="1922832"/>
              <a:ext cx="2621670" cy="157300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 txBox="1"/>
            <p:nvPr/>
          </p:nvSpPr>
          <p:spPr>
            <a:xfrm>
              <a:off x="3725182" y="1968904"/>
              <a:ext cx="2529526" cy="1480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選修﹢課後</a:t>
              </a:r>
              <a:endPara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2947" y="2384246"/>
              <a:ext cx="555794" cy="6501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 txBox="1"/>
            <p:nvPr/>
          </p:nvSpPr>
          <p:spPr>
            <a:xfrm>
              <a:off x="6562947" y="2514281"/>
              <a:ext cx="389056" cy="390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7349449" y="1922832"/>
              <a:ext cx="2621670" cy="157300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 txBox="1"/>
            <p:nvPr/>
          </p:nvSpPr>
          <p:spPr>
            <a:xfrm>
              <a:off x="7395521" y="1968904"/>
              <a:ext cx="2529526" cy="1480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選修﹢課後﹢第三學期</a:t>
              </a:r>
              <a:endPara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806" name="Google Shape;806;p16"/>
          <p:cNvSpPr/>
          <p:nvPr/>
        </p:nvSpPr>
        <p:spPr>
          <a:xfrm>
            <a:off x="6234545" y="2244436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6"/>
          <p:cNvSpPr/>
          <p:nvPr/>
        </p:nvSpPr>
        <p:spPr>
          <a:xfrm>
            <a:off x="9893744" y="2244436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6"/>
          <p:cNvSpPr/>
          <p:nvPr/>
        </p:nvSpPr>
        <p:spPr>
          <a:xfrm>
            <a:off x="1350818" y="5195455"/>
            <a:ext cx="2514600" cy="15586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藝術傾向</a:t>
            </a:r>
            <a:endParaRPr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建築及工程</a:t>
            </a:r>
            <a:endParaRPr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9" name="Google Shape;809;p16"/>
          <p:cNvSpPr/>
          <p:nvPr/>
        </p:nvSpPr>
        <p:spPr>
          <a:xfrm>
            <a:off x="5361708" y="5195455"/>
            <a:ext cx="2453109" cy="15586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一般學生</a:t>
            </a:r>
            <a:endParaRPr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10" name="Google Shape;810;p16"/>
          <p:cNvSpPr/>
          <p:nvPr/>
        </p:nvSpPr>
        <p:spPr>
          <a:xfrm>
            <a:off x="9050481" y="5195455"/>
            <a:ext cx="2731941" cy="155863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一般學生</a:t>
            </a:r>
            <a:endParaRPr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藝術傾向</a:t>
            </a:r>
            <a:endParaRPr sz="32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11" name="Google Shape;811;p16"/>
          <p:cNvSpPr/>
          <p:nvPr/>
        </p:nvSpPr>
        <p:spPr>
          <a:xfrm>
            <a:off x="1" y="337257"/>
            <a:ext cx="820882" cy="1690138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課程模式</a:t>
            </a:r>
            <a:endParaRPr sz="24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12" name="Google Shape;812;p16"/>
          <p:cNvSpPr/>
          <p:nvPr/>
        </p:nvSpPr>
        <p:spPr>
          <a:xfrm>
            <a:off x="15586" y="3222844"/>
            <a:ext cx="820882" cy="1690138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課程時間</a:t>
            </a:r>
            <a:endParaRPr sz="24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13" name="Google Shape;813;p16"/>
          <p:cNvSpPr/>
          <p:nvPr/>
        </p:nvSpPr>
        <p:spPr>
          <a:xfrm>
            <a:off x="0" y="5129703"/>
            <a:ext cx="820882" cy="1690138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課程對象</a:t>
            </a:r>
            <a:endParaRPr sz="24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海外蹲點見學</a:t>
            </a:r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1.香港參訪: 1人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107年11月11日至11月15日(日)至(四)。提供香港參訪5天4夜之【機票】、【住宿】及【膳食(早餐、午餐)】，但晚餐需自理。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社會 文學 英文 科學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/>
              <a:t> Leysin American School Switzerland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 : 2-3人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107學年度。提供14-21天之【機票】、【住宿】。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/>
              <a:t> Ecole des Roche France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: 1-2人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107學年度。提供14-21天之【機票】、【住宿】。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820" name="Google Shape;820;p17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826" name="Google Shape;82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1675" y="1485900"/>
            <a:ext cx="779145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"/>
          <p:cNvSpPr txBox="1">
            <a:spLocks noGrp="1"/>
          </p:cNvSpPr>
          <p:nvPr>
            <p:ph type="title"/>
          </p:nvPr>
        </p:nvSpPr>
        <p:spPr>
          <a:xfrm>
            <a:off x="1676400" y="6905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感謝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48" name="Google Shape;648;p2"/>
          <p:cNvSpPr txBox="1">
            <a:spLocks noGrp="1"/>
          </p:cNvSpPr>
          <p:nvPr>
            <p:ph type="body" idx="1"/>
          </p:nvPr>
        </p:nvSpPr>
        <p:spPr>
          <a:xfrm>
            <a:off x="1438275" y="2016125"/>
            <a:ext cx="8639175" cy="435133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3200">
                <a:latin typeface="DFKai-SB"/>
                <a:ea typeface="DFKai-SB"/>
                <a:cs typeface="DFKai-SB"/>
                <a:sym typeface="DFKai-SB"/>
              </a:rPr>
              <a:t>暑假為輔導課、重補修、銜接課程、集訓等課程忙碌的同仁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3200">
                <a:latin typeface="DFKai-SB"/>
                <a:ea typeface="DFKai-SB"/>
                <a:cs typeface="DFKai-SB"/>
                <a:sym typeface="DFKai-SB"/>
              </a:rPr>
              <a:t>為行政及工程而努力的同仁</a:t>
            </a:r>
            <a:endParaRPr/>
          </a:p>
        </p:txBody>
      </p:sp>
      <p:pic>
        <p:nvPicPr>
          <p:cNvPr id="649" name="Google Shape;649;p2"/>
          <p:cNvPicPr preferRelativeResize="0"/>
          <p:nvPr/>
        </p:nvPicPr>
        <p:blipFill rotWithShape="1">
          <a:blip r:embed="rId3">
            <a:alphaModFix/>
          </a:blip>
          <a:srcRect l="20290" r="20683" b="24736"/>
          <a:stretch/>
        </p:blipFill>
        <p:spPr>
          <a:xfrm>
            <a:off x="7196818" y="3341688"/>
            <a:ext cx="2347232" cy="1736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"/>
          <p:cNvSpPr txBox="1">
            <a:spLocks noGrp="1"/>
          </p:cNvSpPr>
          <p:nvPr>
            <p:ph type="title"/>
          </p:nvPr>
        </p:nvSpPr>
        <p:spPr>
          <a:xfrm>
            <a:off x="1676400" y="256223"/>
            <a:ext cx="7929154" cy="841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FKai-SB"/>
              <a:buNone/>
            </a:pPr>
            <a:br>
              <a:rPr lang="zh-TW" sz="40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107學年度第一學期重點工作報告</a:t>
            </a:r>
            <a:br>
              <a:rPr lang="zh-TW" sz="4000">
                <a:latin typeface="DFKai-SB"/>
                <a:ea typeface="DFKai-SB"/>
                <a:cs typeface="DFKai-SB"/>
                <a:sym typeface="DFKai-SB"/>
              </a:rPr>
            </a:br>
            <a:endParaRPr sz="4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55" name="Google Shape;655;p3"/>
          <p:cNvSpPr txBox="1">
            <a:spLocks noGrp="1"/>
          </p:cNvSpPr>
          <p:nvPr>
            <p:ph type="body" idx="1"/>
          </p:nvPr>
        </p:nvSpPr>
        <p:spPr>
          <a:xfrm>
            <a:off x="714376" y="1180285"/>
            <a:ext cx="11106149" cy="557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•"/>
            </a:pPr>
            <a:r>
              <a:rPr lang="zh-TW" sz="3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課程與教學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：108總體課程計畫˙ 108藝才班及體育班課程計畫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校定必修課程˙多元選修課程․教學活動․適性轉組․IEP計畫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優質化、前導及前瞻計畫․教師社群及專業成長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•"/>
            </a:pPr>
            <a:r>
              <a:rPr lang="zh-TW" sz="3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學生事務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：自主自治․社團成果․體育才藝․高二校外教學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55週年校慶˙統餐規劃與執行˙游泳池使用規範及配套規定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•"/>
            </a:pPr>
            <a:r>
              <a:rPr lang="zh-TW" sz="3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學生輔導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：學習輔導․生涯輔導․升學輔導․高關懷個案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•"/>
            </a:pPr>
            <a:r>
              <a:rPr lang="zh-TW" sz="3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圖書館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：讀者服務․閱讀推廣․小論文․國際教育․資訊及系統維護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•"/>
            </a:pPr>
            <a:r>
              <a:rPr lang="zh-TW" sz="3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總務工作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：教學設備採購․游泳池新建工程及公共藝術․設備及校園維護․活動中心防水及室內整修․莊敬樓女兒牆․專科教室整修˙老舊建築風華再現˙北士科道路工程影響與調配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"/>
          <p:cNvSpPr txBox="1">
            <a:spLocks noGrp="1"/>
          </p:cNvSpPr>
          <p:nvPr>
            <p:ph type="title"/>
          </p:nvPr>
        </p:nvSpPr>
        <p:spPr>
          <a:xfrm>
            <a:off x="3492380" y="0"/>
            <a:ext cx="58802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 b="1">
                <a:latin typeface="DFKai-SB"/>
                <a:ea typeface="DFKai-SB"/>
                <a:cs typeface="DFKai-SB"/>
                <a:sym typeface="DFKai-SB"/>
              </a:rPr>
              <a:t>新課綱課程發展完成的工作</a:t>
            </a:r>
            <a:endParaRPr sz="36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61" name="Google Shape;661;p4"/>
          <p:cNvSpPr/>
          <p:nvPr/>
        </p:nvSpPr>
        <p:spPr>
          <a:xfrm>
            <a:off x="78378" y="1201782"/>
            <a:ext cx="11922033" cy="52251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27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課程發展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多元選修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議題融入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加深加廣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補強性選修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校訂必修共同課程</a:t>
            </a:r>
            <a:endParaRPr sz="2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實施協同教學科目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專題課程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探究與實作課程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特殊需求領域課程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課程地圖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選修科目課程綱要表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選修科目課程綱要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彈性學習之時間規劃</a:t>
            </a:r>
            <a:endParaRPr/>
          </a:p>
          <a:p>
            <a:pPr marL="228600" marR="0" lvl="2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381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1270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課務規劃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協同教學及專題課程排課原則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班群課程規劃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381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1270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選課輔導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學生學習歷程檔案之建置欄位時機分工及運用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定向輔導機制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選課輔導諮商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選課輔導諮詢教師培訓</a:t>
            </a:r>
            <a:endParaRPr sz="2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選課輔導機制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381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1270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法令規章</a:t>
            </a:r>
            <a:endParaRPr/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彈性學習時間的自主學習辦法、自主學習護照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協同教學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選課辦法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381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marR="0" lvl="1" indent="-1270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專業成長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課綱導向之專業發展社群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校訂必修</a:t>
            </a:r>
            <a:endParaRPr sz="2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教師專業社群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Char char="•"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選修共備社群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新課綱課程發展持續需處理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67" name="Google Shape;667;p5"/>
          <p:cNvSpPr txBox="1">
            <a:spLocks noGrp="1"/>
          </p:cNvSpPr>
          <p:nvPr>
            <p:ph type="body" idx="1"/>
          </p:nvPr>
        </p:nvSpPr>
        <p:spPr>
          <a:xfrm>
            <a:off x="905933" y="156315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新開發之多元選修規劃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高三彈性時間之修正案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校訂必修課程之共同教材與分領域內容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校訂必修課程之排課規劃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藝才班課程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課程諮詢教師培訓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4000"/>
              <a:buChar char="○"/>
            </a:pPr>
            <a:r>
              <a:rPr lang="zh-TW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國際教育以課程為本</a:t>
            </a:r>
            <a:endParaRPr b="1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-254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○"/>
            </a:pPr>
            <a:r>
              <a:rPr lang="zh-TW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支持學生學習</a:t>
            </a:r>
            <a:endParaRPr b="1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-254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○"/>
            </a:pPr>
            <a:r>
              <a:rPr lang="zh-TW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課程內涵國際化</a:t>
            </a:r>
            <a:endParaRPr b="1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-2540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Char char="○"/>
            </a:pPr>
            <a:r>
              <a:rPr lang="zh-TW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國際訊息流動的環境</a:t>
            </a:r>
            <a:endParaRPr b="1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4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DFKai-SB"/>
              <a:buNone/>
            </a:pP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須努力的</a:t>
            </a:r>
            <a:endParaRPr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8" name="Google Shape;678;p7"/>
          <p:cNvSpPr txBox="1">
            <a:spLocks noGrp="1"/>
          </p:cNvSpPr>
          <p:nvPr>
            <p:ph type="body" idx="1"/>
          </p:nvPr>
        </p:nvSpPr>
        <p:spPr>
          <a:xfrm>
            <a:off x="1371599" y="2286000"/>
            <a:ext cx="1069666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適性發展的問題：試探․選組․選系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心理健康的問題：自我認同/憂鬱/家庭關係/性別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自律自治的問題：遲到/垃圾/誠信</a:t>
            </a:r>
            <a:endParaRPr/>
          </a:p>
          <a:p>
            <a:pPr marL="384048" lvl="0" indent="-1554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9" name="Google Shape;679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4A2318"/>
                </a:solidFill>
              </a:rPr>
              <a:t>7</a:t>
            </a:fld>
            <a:endParaRPr>
              <a:solidFill>
                <a:srgbClr val="4A231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"/>
          <p:cNvSpPr txBox="1">
            <a:spLocks noGrp="1"/>
          </p:cNvSpPr>
          <p:nvPr>
            <p:ph type="title"/>
          </p:nvPr>
        </p:nvSpPr>
        <p:spPr>
          <a:xfrm>
            <a:off x="1743075" y="7143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翻轉教學</a:t>
            </a:r>
            <a:endParaRPr sz="60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85" name="Google Shape;685;p8"/>
          <p:cNvSpPr txBox="1">
            <a:spLocks noGrp="1"/>
          </p:cNvSpPr>
          <p:nvPr>
            <p:ph type="body" idx="1"/>
          </p:nvPr>
        </p:nvSpPr>
        <p:spPr>
          <a:xfrm>
            <a:off x="1743075" y="2078567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教師20%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800"/>
              <a:buChar char="■"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學生80%</a:t>
            </a:r>
            <a:endParaRPr sz="48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86" name="Google Shape;686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4A2318"/>
                </a:solidFill>
              </a:rPr>
              <a:t>8</a:t>
            </a:fld>
            <a:endParaRPr>
              <a:solidFill>
                <a:srgbClr val="4A231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"/>
          <p:cNvSpPr/>
          <p:nvPr/>
        </p:nvSpPr>
        <p:spPr>
          <a:xfrm>
            <a:off x="4583832" y="1935124"/>
            <a:ext cx="32624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 i="0" u="sng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 vs 用</a:t>
            </a:r>
            <a:endParaRPr sz="6000" b="1" u="sng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583832" y="3717033"/>
            <a:ext cx="32624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 vs 思</a:t>
            </a:r>
            <a:endParaRPr sz="6000" b="1" u="sng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課堂家長日簡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869</Words>
  <Application>Microsoft Office PowerPoint</Application>
  <PresentationFormat>寬螢幕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Roboto Slab Light</vt:lpstr>
      <vt:lpstr>Calibri</vt:lpstr>
      <vt:lpstr>PMingLiu</vt:lpstr>
      <vt:lpstr>Lato Light</vt:lpstr>
      <vt:lpstr>Arial</vt:lpstr>
      <vt:lpstr>Arimo</vt:lpstr>
      <vt:lpstr>標楷體</vt:lpstr>
      <vt:lpstr>Libre Franklin</vt:lpstr>
      <vt:lpstr>Century Gothic</vt:lpstr>
      <vt:lpstr>Office 佈景主題</vt:lpstr>
      <vt:lpstr>1_Kent template</vt:lpstr>
      <vt:lpstr>Crop</vt:lpstr>
      <vt:lpstr>課堂家長日簡報</vt:lpstr>
      <vt:lpstr>1_Office 佈景主題</vt:lpstr>
      <vt:lpstr>2_Office 佈景主題</vt:lpstr>
      <vt:lpstr>107學年度第一學期 期初校務會議 </vt:lpstr>
      <vt:lpstr>感謝</vt:lpstr>
      <vt:lpstr> 107學年度第一學期重點工作報告 </vt:lpstr>
      <vt:lpstr>新課綱課程發展完成的工作</vt:lpstr>
      <vt:lpstr>新課綱課程發展持續需處理</vt:lpstr>
      <vt:lpstr>PowerPoint 簡報</vt:lpstr>
      <vt:lpstr>須努力的</vt:lpstr>
      <vt:lpstr>翻轉教學</vt:lpstr>
      <vt:lpstr>PowerPoint 簡報</vt:lpstr>
      <vt:lpstr>“big idea” “大概念” </vt:lpstr>
      <vt:lpstr>教學取徑與教學法</vt:lpstr>
      <vt:lpstr>PowerPoint 簡報</vt:lpstr>
      <vt:lpstr>在課堂中嘗試創新</vt:lpstr>
      <vt:lpstr>PowerPoint 簡報</vt:lpstr>
      <vt:lpstr>課程及國際銜接</vt:lpstr>
      <vt:lpstr>PowerPoint 簡報</vt:lpstr>
      <vt:lpstr>海外蹲點見學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107學年度第一學期 期初校務會議</dc:title>
  <dc:creator>Hui-chen Chiang</dc:creator>
  <cp:lastModifiedBy>user</cp:lastModifiedBy>
  <cp:revision>2</cp:revision>
  <dcterms:created xsi:type="dcterms:W3CDTF">2018-01-14T11:30:05Z</dcterms:created>
  <dcterms:modified xsi:type="dcterms:W3CDTF">2022-07-01T02:52:37Z</dcterms:modified>
</cp:coreProperties>
</file>